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lexandria Bold" charset="-78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Alexandria" charset="-78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-6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13890343" y="5516388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4840371" y="6758253"/>
                </a:moveTo>
                <a:lnTo>
                  <a:pt x="0" y="6758253"/>
                </a:lnTo>
                <a:lnTo>
                  <a:pt x="0" y="0"/>
                </a:lnTo>
                <a:lnTo>
                  <a:pt x="4840371" y="0"/>
                </a:lnTo>
                <a:lnTo>
                  <a:pt x="4840371" y="675825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12327" flipH="1">
            <a:off x="-1633813" y="4706943"/>
            <a:ext cx="7684967" cy="7684967"/>
          </a:xfrm>
          <a:custGeom>
            <a:avLst/>
            <a:gdLst/>
            <a:ahLst/>
            <a:cxnLst/>
            <a:rect l="l" t="t" r="r" b="b"/>
            <a:pathLst>
              <a:path w="7684967" h="7684967">
                <a:moveTo>
                  <a:pt x="7684968" y="0"/>
                </a:moveTo>
                <a:lnTo>
                  <a:pt x="0" y="0"/>
                </a:lnTo>
                <a:lnTo>
                  <a:pt x="0" y="7684968"/>
                </a:lnTo>
                <a:lnTo>
                  <a:pt x="7684968" y="7684968"/>
                </a:lnTo>
                <a:lnTo>
                  <a:pt x="76849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2020970" y="4706943"/>
            <a:ext cx="7684967" cy="7684967"/>
          </a:xfrm>
          <a:custGeom>
            <a:avLst/>
            <a:gdLst/>
            <a:ahLst/>
            <a:cxnLst/>
            <a:rect l="l" t="t" r="r" b="b"/>
            <a:pathLst>
              <a:path w="7684967" h="7684967">
                <a:moveTo>
                  <a:pt x="7684968" y="0"/>
                </a:moveTo>
                <a:lnTo>
                  <a:pt x="0" y="0"/>
                </a:lnTo>
                <a:lnTo>
                  <a:pt x="0" y="7684968"/>
                </a:lnTo>
                <a:lnTo>
                  <a:pt x="7684968" y="7684968"/>
                </a:lnTo>
                <a:lnTo>
                  <a:pt x="768496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76744" flipV="1">
            <a:off x="12281842" y="-3234705"/>
            <a:ext cx="6992792" cy="6992792"/>
          </a:xfrm>
          <a:custGeom>
            <a:avLst/>
            <a:gdLst/>
            <a:ahLst/>
            <a:cxnLst/>
            <a:rect l="l" t="t" r="r" b="b"/>
            <a:pathLst>
              <a:path w="6992792" h="6992792">
                <a:moveTo>
                  <a:pt x="0" y="6992792"/>
                </a:moveTo>
                <a:lnTo>
                  <a:pt x="6992792" y="6992792"/>
                </a:lnTo>
                <a:lnTo>
                  <a:pt x="6992792" y="0"/>
                </a:lnTo>
                <a:lnTo>
                  <a:pt x="0" y="0"/>
                </a:lnTo>
                <a:lnTo>
                  <a:pt x="0" y="699279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12348517" y="-3496396"/>
            <a:ext cx="6992792" cy="6992792"/>
          </a:xfrm>
          <a:custGeom>
            <a:avLst/>
            <a:gdLst/>
            <a:ahLst/>
            <a:cxnLst/>
            <a:rect l="l" t="t" r="r" b="b"/>
            <a:pathLst>
              <a:path w="6992792" h="6992792">
                <a:moveTo>
                  <a:pt x="0" y="6992792"/>
                </a:moveTo>
                <a:lnTo>
                  <a:pt x="6992792" y="6992792"/>
                </a:lnTo>
                <a:lnTo>
                  <a:pt x="6992792" y="0"/>
                </a:lnTo>
                <a:lnTo>
                  <a:pt x="0" y="0"/>
                </a:lnTo>
                <a:lnTo>
                  <a:pt x="0" y="6992792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24683" y="4357252"/>
            <a:ext cx="16963317" cy="141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8"/>
              </a:lnSpc>
            </a:pPr>
            <a:r>
              <a:rPr lang="en-US" sz="822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FLUX CORED ARC WELDING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380189" y="2316155"/>
            <a:ext cx="6788780" cy="579790"/>
            <a:chOff x="0" y="0"/>
            <a:chExt cx="1787991" cy="1527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87991" cy="152702"/>
            </a:xfrm>
            <a:custGeom>
              <a:avLst/>
              <a:gdLst/>
              <a:ahLst/>
              <a:cxnLst/>
              <a:rect l="l" t="t" r="r" b="b"/>
              <a:pathLst>
                <a:path w="1787991" h="152702">
                  <a:moveTo>
                    <a:pt x="65003" y="0"/>
                  </a:moveTo>
                  <a:lnTo>
                    <a:pt x="1722989" y="0"/>
                  </a:lnTo>
                  <a:cubicBezTo>
                    <a:pt x="1740228" y="0"/>
                    <a:pt x="1756762" y="6848"/>
                    <a:pt x="1768952" y="19039"/>
                  </a:cubicBezTo>
                  <a:cubicBezTo>
                    <a:pt x="1781143" y="31229"/>
                    <a:pt x="1787991" y="47763"/>
                    <a:pt x="1787991" y="65003"/>
                  </a:cubicBezTo>
                  <a:lnTo>
                    <a:pt x="1787991" y="87699"/>
                  </a:lnTo>
                  <a:cubicBezTo>
                    <a:pt x="1787991" y="104939"/>
                    <a:pt x="1781143" y="121473"/>
                    <a:pt x="1768952" y="133663"/>
                  </a:cubicBezTo>
                  <a:cubicBezTo>
                    <a:pt x="1756762" y="145854"/>
                    <a:pt x="1740228" y="152702"/>
                    <a:pt x="1722989" y="152702"/>
                  </a:cubicBezTo>
                  <a:lnTo>
                    <a:pt x="65003" y="152702"/>
                  </a:lnTo>
                  <a:cubicBezTo>
                    <a:pt x="47763" y="152702"/>
                    <a:pt x="31229" y="145854"/>
                    <a:pt x="19039" y="133663"/>
                  </a:cubicBezTo>
                  <a:cubicBezTo>
                    <a:pt x="6848" y="121473"/>
                    <a:pt x="0" y="104939"/>
                    <a:pt x="0" y="87699"/>
                  </a:cubicBezTo>
                  <a:lnTo>
                    <a:pt x="0" y="65003"/>
                  </a:lnTo>
                  <a:cubicBezTo>
                    <a:pt x="0" y="47763"/>
                    <a:pt x="6848" y="31229"/>
                    <a:pt x="19039" y="19039"/>
                  </a:cubicBezTo>
                  <a:cubicBezTo>
                    <a:pt x="31229" y="6848"/>
                    <a:pt x="47763" y="0"/>
                    <a:pt x="65003" y="0"/>
                  </a:cubicBezTo>
                  <a:close/>
                </a:path>
              </a:pathLst>
            </a:custGeom>
            <a:solidFill>
              <a:srgbClr val="000000"/>
            </a:solidFill>
            <a:ln w="3810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87991" cy="1908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97"/>
                </a:lnSpc>
              </a:pPr>
              <a:r>
                <a:rPr lang="en-US" sz="2069" spc="374">
                  <a:solidFill>
                    <a:srgbClr val="FFFFFF"/>
                  </a:solidFill>
                  <a:latin typeface="Cy Grotesk Grand"/>
                  <a:ea typeface="Cy Grotesk Grand"/>
                  <a:cs typeface="Cy Grotesk Grand"/>
                  <a:sym typeface="Cy Grotesk Grand"/>
                </a:rPr>
                <a:t>A PRESENTATION ON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1483557"/>
            <a:ext cx="18288000" cy="139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INTRODUCTION TO FCAW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7126" y="3786178"/>
            <a:ext cx="17359370" cy="4847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82"/>
              </a:lnSpc>
            </a:pP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Flux Cored Arc Welding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एक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सेमी-ऑटोमेटिक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या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ऑटोमेटिक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आर्क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वेल्डिंग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प्रक्रिया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है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।</a:t>
            </a:r>
          </a:p>
          <a:p>
            <a:pPr algn="ctr">
              <a:lnSpc>
                <a:spcPts val="5382"/>
              </a:lnSpc>
            </a:pPr>
            <a:endParaRPr/>
          </a:p>
          <a:p>
            <a:pPr algn="ctr">
              <a:lnSpc>
                <a:spcPts val="5382"/>
              </a:lnSpc>
            </a:pP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इसमें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Hollow Wire Electrode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का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प्रयोग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होता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है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जिसके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अंदर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flux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भरा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होता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है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।</a:t>
            </a:r>
          </a:p>
          <a:p>
            <a:pPr algn="ctr">
              <a:lnSpc>
                <a:spcPts val="5382"/>
              </a:lnSpc>
            </a:pPr>
            <a:endParaRPr/>
          </a:p>
          <a:p>
            <a:pPr algn="ctr">
              <a:lnSpc>
                <a:spcPts val="5382"/>
              </a:lnSpc>
            </a:pP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यह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MIG (GMAW)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जैसा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होता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है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लेकिन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Flux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का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उपयोग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अलग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बनाता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844" b="1" dirty="0" err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है</a:t>
            </a:r>
            <a:r>
              <a:rPr lang="en-US" sz="3844" b="1" dirty="0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।</a:t>
            </a:r>
          </a:p>
          <a:p>
            <a:pPr algn="ctr">
              <a:lnSpc>
                <a:spcPts val="5382"/>
              </a:lnSpc>
              <a:spcBef>
                <a:spcPct val="0"/>
              </a:spcBef>
            </a:pPr>
            <a:endParaRPr/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01</a:t>
            </a:r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71685" y="3989467"/>
            <a:ext cx="15087158" cy="172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1. Self-Shielded FCAW (FCAW-S):</a:t>
            </a:r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गैस की आवश्यकता नहीं</a:t>
            </a:r>
          </a:p>
          <a:p>
            <a:pPr algn="l">
              <a:lnSpc>
                <a:spcPts val="4576"/>
              </a:lnSpc>
              <a:spcBef>
                <a:spcPct val="0"/>
              </a:spcBef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Outdoor welding के लिए उपयुक्त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18114" y="1144507"/>
            <a:ext cx="13107428" cy="1994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01"/>
              </a:lnSpc>
            </a:pPr>
            <a:r>
              <a:rPr lang="en-US" sz="11644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TYPES OF FCAW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13945" y="3932317"/>
            <a:ext cx="1204169" cy="108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9"/>
              </a:lnSpc>
            </a:pPr>
            <a:r>
              <a:rPr lang="en-US" sz="6349">
                <a:solidFill>
                  <a:srgbClr val="3F3D3E"/>
                </a:solidFill>
                <a:latin typeface="Alexandria"/>
                <a:ea typeface="Alexandria"/>
                <a:cs typeface="Alexandria"/>
                <a:sym typeface="Alexandria"/>
              </a:rPr>
              <a:t>1.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1685" y="6570286"/>
            <a:ext cx="11400286" cy="230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2. Gas-Shielded FCAW (FCAW-G):</a:t>
            </a:r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External shielding gas का प्रयोग होता है</a:t>
            </a:r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Clean &amp; controlled environment के लिए बेहतर</a:t>
            </a:r>
          </a:p>
          <a:p>
            <a:pPr algn="l">
              <a:lnSpc>
                <a:spcPts val="4576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2113945" y="6513136"/>
            <a:ext cx="1204169" cy="108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9"/>
              </a:lnSpc>
            </a:pPr>
            <a:r>
              <a:rPr lang="en-US" sz="6349">
                <a:solidFill>
                  <a:srgbClr val="3F3D3E"/>
                </a:solidFill>
                <a:latin typeface="Alexandria"/>
                <a:ea typeface="Alexandria"/>
                <a:cs typeface="Alexandria"/>
                <a:sym typeface="Alexandria"/>
              </a:rPr>
              <a:t>2.</a:t>
            </a:r>
          </a:p>
        </p:txBody>
      </p:sp>
      <p:sp>
        <p:nvSpPr>
          <p:cNvPr id="8" name="Freeform 8"/>
          <p:cNvSpPr/>
          <p:nvPr/>
        </p:nvSpPr>
        <p:spPr>
          <a:xfrm rot="-574333">
            <a:off x="-30624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1" y="0"/>
                </a:lnTo>
                <a:lnTo>
                  <a:pt x="4840371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02</a:t>
            </a:r>
          </a:p>
        </p:txBody>
      </p:sp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914400"/>
            <a:ext cx="12395894" cy="2119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0"/>
              </a:lnSpc>
            </a:pPr>
            <a:r>
              <a:rPr lang="en-US" sz="6100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EQUIPMENT REQUIRED</a:t>
            </a:r>
          </a:p>
          <a:p>
            <a:pPr algn="ctr">
              <a:lnSpc>
                <a:spcPts val="8540"/>
              </a:lnSpc>
            </a:pPr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11369993" y="1028700"/>
            <a:ext cx="6115838" cy="8076628"/>
            <a:chOff x="0" y="0"/>
            <a:chExt cx="947503" cy="12512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7503" cy="1251281"/>
            </a:xfrm>
            <a:custGeom>
              <a:avLst/>
              <a:gdLst/>
              <a:ahLst/>
              <a:cxnLst/>
              <a:rect l="l" t="t" r="r" b="b"/>
              <a:pathLst>
                <a:path w="947503" h="1251281">
                  <a:moveTo>
                    <a:pt x="0" y="0"/>
                  </a:moveTo>
                  <a:lnTo>
                    <a:pt x="947503" y="0"/>
                  </a:lnTo>
                  <a:lnTo>
                    <a:pt x="947503" y="1251281"/>
                  </a:lnTo>
                  <a:lnTo>
                    <a:pt x="0" y="1251281"/>
                  </a:lnTo>
                  <a:close/>
                </a:path>
              </a:pathLst>
            </a:custGeom>
            <a:blipFill>
              <a:blip r:embed="rId4"/>
              <a:stretch>
                <a:fillRect t="-7104" b="-7104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2765665"/>
            <a:ext cx="9410174" cy="6456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3"/>
              </a:lnSpc>
            </a:pPr>
            <a:r>
              <a:rPr lang="en-US" sz="457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1.Flux Cored Welding Machine</a:t>
            </a:r>
          </a:p>
          <a:p>
            <a:pPr algn="l">
              <a:lnSpc>
                <a:spcPts val="6403"/>
              </a:lnSpc>
            </a:pPr>
            <a:r>
              <a:rPr lang="en-US" sz="457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2.Wire Feeder</a:t>
            </a:r>
          </a:p>
          <a:p>
            <a:pPr algn="l">
              <a:lnSpc>
                <a:spcPts val="6403"/>
              </a:lnSpc>
            </a:pPr>
            <a:r>
              <a:rPr lang="en-US" sz="457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3.Welding Gun</a:t>
            </a:r>
          </a:p>
          <a:p>
            <a:pPr algn="l">
              <a:lnSpc>
                <a:spcPts val="6403"/>
              </a:lnSpc>
            </a:pPr>
            <a:r>
              <a:rPr lang="en-US" sz="457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4.Electrode (Flux-Cored Wire)</a:t>
            </a:r>
          </a:p>
          <a:p>
            <a:pPr algn="l">
              <a:lnSpc>
                <a:spcPts val="6403"/>
              </a:lnSpc>
            </a:pPr>
            <a:r>
              <a:rPr lang="en-US" sz="457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5.Power Supply (DC)</a:t>
            </a:r>
          </a:p>
          <a:p>
            <a:pPr algn="l">
              <a:lnSpc>
                <a:spcPts val="6403"/>
              </a:lnSpc>
            </a:pPr>
            <a:r>
              <a:rPr lang="en-US" sz="457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6.Shielding Gas (FCAW-G के लिए)</a:t>
            </a:r>
          </a:p>
          <a:p>
            <a:pPr algn="l">
              <a:lnSpc>
                <a:spcPts val="6403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Freeform 7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03</a:t>
            </a:r>
          </a:p>
        </p:txBody>
      </p:sp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215850"/>
            <a:ext cx="18212041" cy="284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WORKING PRINCIPLE</a:t>
            </a:r>
          </a:p>
          <a:p>
            <a:pPr algn="ctr">
              <a:lnSpc>
                <a:spcPts val="11448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179645" y="3075227"/>
            <a:ext cx="16108355" cy="4974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r>
              <a:rPr lang="en-US" sz="4027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Arc Electrode और Base Metal के बीच बनता है</a:t>
            </a:r>
          </a:p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endParaRPr/>
          </a:p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r>
              <a:rPr lang="en-US" sz="4027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Flux अंदर से shielding gas और slag बनाता है</a:t>
            </a:r>
          </a:p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endParaRPr/>
          </a:p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r>
              <a:rPr lang="en-US" sz="4027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Slag weld को वायुमंडलीय गैसों से बचाता है</a:t>
            </a:r>
          </a:p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endParaRPr/>
          </a:p>
          <a:p>
            <a:pPr marL="869623" lvl="1" indent="-434812" algn="l">
              <a:lnSpc>
                <a:spcPts val="5639"/>
              </a:lnSpc>
              <a:buFont typeface="Arial"/>
              <a:buChar char="•"/>
            </a:pPr>
            <a:r>
              <a:rPr lang="en-US" sz="4027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Solidified weld में strength और quality high होती है</a:t>
            </a:r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04</a:t>
            </a:r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818" y="876300"/>
            <a:ext cx="18228363" cy="284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ADVANTAGES OF FCAW</a:t>
            </a:r>
          </a:p>
          <a:p>
            <a:pPr algn="ctr">
              <a:lnSpc>
                <a:spcPts val="11448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928985" y="3084136"/>
            <a:ext cx="12430030" cy="57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High deposition rate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Deep penetration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Suitable for thick materials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Outdoor welding संभव (Self-shielded)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Less skilled labor requirement</a:t>
            </a:r>
          </a:p>
          <a:p>
            <a:pPr algn="l">
              <a:lnSpc>
                <a:spcPts val="4576"/>
              </a:lnSpc>
            </a:pPr>
            <a:endParaRPr/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05</a:t>
            </a:r>
          </a:p>
        </p:txBody>
      </p:sp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61918" y="1323521"/>
            <a:ext cx="15164164" cy="284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LIMITATIONS OF FCAW</a:t>
            </a:r>
          </a:p>
          <a:p>
            <a:pPr algn="ctr">
              <a:lnSpc>
                <a:spcPts val="11448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3050080" y="3084136"/>
            <a:ext cx="12187841" cy="57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Smoke और fumes ज्यादा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Slag removal की जरूरत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Thin metals के लिए उपयुक्त नहीं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Equipment महंगा हो सकता है</a:t>
            </a:r>
          </a:p>
          <a:p>
            <a:pPr algn="l">
              <a:lnSpc>
                <a:spcPts val="4576"/>
              </a:lnSpc>
            </a:pPr>
            <a:endParaRPr/>
          </a:p>
          <a:p>
            <a:pPr algn="l">
              <a:lnSpc>
                <a:spcPts val="4576"/>
              </a:lnSpc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Gas-shielded process में हवा से disturbance संभव</a:t>
            </a:r>
          </a:p>
          <a:p>
            <a:pPr algn="l">
              <a:lnSpc>
                <a:spcPts val="4576"/>
              </a:lnSpc>
            </a:pPr>
            <a:endParaRPr/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06</a:t>
            </a:r>
          </a:p>
        </p:txBody>
      </p:sp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575552" y="863511"/>
            <a:ext cx="18863552" cy="139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APPLICATIONS OF FCAW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85968" y="2742970"/>
            <a:ext cx="14140513" cy="7900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6"/>
              </a:lnSpc>
            </a:pPr>
            <a:r>
              <a:rPr lang="en-US" sz="405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Heavy fabrication industries</a:t>
            </a:r>
          </a:p>
          <a:p>
            <a:pPr algn="ctr">
              <a:lnSpc>
                <a:spcPts val="5676"/>
              </a:lnSpc>
            </a:pPr>
            <a:endParaRPr/>
          </a:p>
          <a:p>
            <a:pPr algn="ctr">
              <a:lnSpc>
                <a:spcPts val="5676"/>
              </a:lnSpc>
            </a:pPr>
            <a:r>
              <a:rPr lang="en-US" sz="405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Construction and bridges</a:t>
            </a:r>
          </a:p>
          <a:p>
            <a:pPr algn="ctr">
              <a:lnSpc>
                <a:spcPts val="5676"/>
              </a:lnSpc>
            </a:pPr>
            <a:endParaRPr/>
          </a:p>
          <a:p>
            <a:pPr algn="ctr">
              <a:lnSpc>
                <a:spcPts val="5676"/>
              </a:lnSpc>
            </a:pPr>
            <a:r>
              <a:rPr lang="en-US" sz="405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Shipbuilding</a:t>
            </a:r>
          </a:p>
          <a:p>
            <a:pPr algn="ctr">
              <a:lnSpc>
                <a:spcPts val="5676"/>
              </a:lnSpc>
            </a:pPr>
            <a:endParaRPr/>
          </a:p>
          <a:p>
            <a:pPr algn="ctr">
              <a:lnSpc>
                <a:spcPts val="5676"/>
              </a:lnSpc>
            </a:pPr>
            <a:r>
              <a:rPr lang="en-US" sz="405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Pressure vessels</a:t>
            </a:r>
          </a:p>
          <a:p>
            <a:pPr algn="ctr">
              <a:lnSpc>
                <a:spcPts val="5676"/>
              </a:lnSpc>
            </a:pPr>
            <a:endParaRPr/>
          </a:p>
          <a:p>
            <a:pPr algn="ctr">
              <a:lnSpc>
                <a:spcPts val="5676"/>
              </a:lnSpc>
            </a:pPr>
            <a:r>
              <a:rPr lang="en-US" sz="4054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Structural steel welding</a:t>
            </a:r>
          </a:p>
          <a:p>
            <a:pPr algn="ctr">
              <a:lnSpc>
                <a:spcPts val="5676"/>
              </a:lnSpc>
            </a:pPr>
            <a:endParaRPr/>
          </a:p>
          <a:p>
            <a:pPr algn="ctr">
              <a:lnSpc>
                <a:spcPts val="5676"/>
              </a:lnSpc>
            </a:pPr>
            <a:endParaRPr/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07</a:t>
            </a:r>
          </a:p>
        </p:txBody>
      </p:sp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2988365" y="823565"/>
            <a:ext cx="22976926" cy="139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SAFETY PRECAUTIONS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23268" y="2907452"/>
            <a:ext cx="10765586" cy="57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747" lvl="1" indent="-352873" algn="l">
              <a:lnSpc>
                <a:spcPts val="4576"/>
              </a:lnSpc>
              <a:buFont typeface="Arial"/>
              <a:buChar char="•"/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Eye and face protection (Welding helmet)</a:t>
            </a:r>
          </a:p>
          <a:p>
            <a:pPr algn="l">
              <a:lnSpc>
                <a:spcPts val="4576"/>
              </a:lnSpc>
            </a:pPr>
            <a:endParaRPr/>
          </a:p>
          <a:p>
            <a:pPr marL="705747" lvl="1" indent="-352873" algn="l">
              <a:lnSpc>
                <a:spcPts val="4576"/>
              </a:lnSpc>
              <a:buFont typeface="Arial"/>
              <a:buChar char="•"/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Fume extraction system का प्रयोग</a:t>
            </a:r>
          </a:p>
          <a:p>
            <a:pPr algn="l">
              <a:lnSpc>
                <a:spcPts val="4576"/>
              </a:lnSpc>
            </a:pPr>
            <a:endParaRPr/>
          </a:p>
          <a:p>
            <a:pPr marL="705747" lvl="1" indent="-352873" algn="l">
              <a:lnSpc>
                <a:spcPts val="4576"/>
              </a:lnSpc>
              <a:buFont typeface="Arial"/>
              <a:buChar char="•"/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Heat-resistant gloves और apron</a:t>
            </a:r>
          </a:p>
          <a:p>
            <a:pPr algn="l">
              <a:lnSpc>
                <a:spcPts val="4576"/>
              </a:lnSpc>
            </a:pPr>
            <a:endParaRPr/>
          </a:p>
          <a:p>
            <a:pPr marL="705747" lvl="1" indent="-352873" algn="l">
              <a:lnSpc>
                <a:spcPts val="4576"/>
              </a:lnSpc>
              <a:buFont typeface="Arial"/>
              <a:buChar char="•"/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Well-ventilated area में welding करें</a:t>
            </a:r>
          </a:p>
          <a:p>
            <a:pPr algn="l">
              <a:lnSpc>
                <a:spcPts val="4576"/>
              </a:lnSpc>
            </a:pPr>
            <a:endParaRPr/>
          </a:p>
          <a:p>
            <a:pPr marL="705747" lvl="1" indent="-352873" algn="l">
              <a:lnSpc>
                <a:spcPts val="4576"/>
              </a:lnSpc>
              <a:buFont typeface="Arial"/>
              <a:buChar char="•"/>
            </a:pPr>
            <a:r>
              <a:rPr lang="en-US" sz="3268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Electric shock से बचाव जरूरी</a:t>
            </a:r>
          </a:p>
          <a:p>
            <a:pPr algn="l">
              <a:lnSpc>
                <a:spcPts val="4576"/>
              </a:lnSpc>
            </a:pPr>
            <a:endParaRPr/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08</a:t>
            </a:r>
          </a:p>
        </p:txBody>
      </p:sp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41415" y="876300"/>
            <a:ext cx="9205169" cy="139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8"/>
              </a:lnSpc>
            </a:pPr>
            <a:r>
              <a:rPr lang="en-US" sz="8177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CONCLUSION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9246" y="2864150"/>
            <a:ext cx="14555010" cy="5847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2"/>
              </a:lnSpc>
            </a:pPr>
            <a:r>
              <a:rPr lang="en-US" sz="417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FCAW एक आधुनिक और तेज़ वेल्डिंग प्रक्रिया है</a:t>
            </a:r>
          </a:p>
          <a:p>
            <a:pPr algn="ctr">
              <a:lnSpc>
                <a:spcPts val="5842"/>
              </a:lnSpc>
            </a:pPr>
            <a:endParaRPr/>
          </a:p>
          <a:p>
            <a:pPr algn="ctr">
              <a:lnSpc>
                <a:spcPts val="5842"/>
              </a:lnSpc>
            </a:pPr>
            <a:r>
              <a:rPr lang="en-US" sz="417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Flux से safety और quality दोनों मिलती है</a:t>
            </a:r>
          </a:p>
          <a:p>
            <a:pPr algn="ctr">
              <a:lnSpc>
                <a:spcPts val="5842"/>
              </a:lnSpc>
            </a:pPr>
            <a:endParaRPr/>
          </a:p>
          <a:p>
            <a:pPr algn="ctr">
              <a:lnSpc>
                <a:spcPts val="5842"/>
              </a:lnSpc>
            </a:pPr>
            <a:r>
              <a:rPr lang="en-US" sz="417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इंडस्ट्रियल लेवल पर इसका उपयोग बढ़ रहा है</a:t>
            </a:r>
          </a:p>
          <a:p>
            <a:pPr algn="ctr">
              <a:lnSpc>
                <a:spcPts val="5842"/>
              </a:lnSpc>
            </a:pPr>
            <a:endParaRPr/>
          </a:p>
          <a:p>
            <a:pPr algn="ctr">
              <a:lnSpc>
                <a:spcPts val="5842"/>
              </a:lnSpc>
            </a:pPr>
            <a:r>
              <a:rPr lang="en-US" sz="417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उचित सुरक्षा और प्रशिक्षण अनिवार्य है</a:t>
            </a:r>
          </a:p>
          <a:p>
            <a:pPr algn="ctr">
              <a:lnSpc>
                <a:spcPts val="5842"/>
              </a:lnSpc>
              <a:spcBef>
                <a:spcPct val="0"/>
              </a:spcBef>
            </a:pPr>
            <a:endParaRPr/>
          </a:p>
        </p:txBody>
      </p:sp>
      <p:sp>
        <p:nvSpPr>
          <p:cNvPr id="5" name="Freeform 5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09</a:t>
            </a:r>
          </a:p>
        </p:txBody>
      </p:sp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98671" y="-1743170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68325" y="4041844"/>
            <a:ext cx="12951349" cy="1974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7"/>
              </a:lnSpc>
            </a:pPr>
            <a:r>
              <a:rPr lang="en-US" sz="11505" b="1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THANK YOU</a:t>
            </a:r>
          </a:p>
        </p:txBody>
      </p:sp>
      <p:sp>
        <p:nvSpPr>
          <p:cNvPr id="4" name="Freeform 4"/>
          <p:cNvSpPr/>
          <p:nvPr/>
        </p:nvSpPr>
        <p:spPr>
          <a:xfrm rot="-574333">
            <a:off x="-598671" y="5498906"/>
            <a:ext cx="4840370" cy="6758253"/>
          </a:xfrm>
          <a:custGeom>
            <a:avLst/>
            <a:gdLst/>
            <a:ahLst/>
            <a:cxn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4541415" y="9464180"/>
            <a:ext cx="11672841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6214256" y="9019603"/>
            <a:ext cx="1271574" cy="80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sz="4743" b="1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10</a:t>
            </a: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300</Words>
  <Application>Microsoft Office PowerPoint</Application>
  <PresentationFormat>Custom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Alexandria Bold</vt:lpstr>
      <vt:lpstr>Cy Grotesk Grand</vt:lpstr>
      <vt:lpstr>Garet Bold</vt:lpstr>
      <vt:lpstr>Calibri</vt:lpstr>
      <vt:lpstr>Alexandria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RAJSHREE SAI</dc:title>
  <cp:lastModifiedBy>dell</cp:lastModifiedBy>
  <cp:revision>3</cp:revision>
  <dcterms:created xsi:type="dcterms:W3CDTF">2006-08-16T00:00:00Z</dcterms:created>
  <dcterms:modified xsi:type="dcterms:W3CDTF">2026-01-05T14:07:04Z</dcterms:modified>
  <dc:identifier>DAGq5rv-IBU</dc:identifier>
</cp:coreProperties>
</file>