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Poppins" charset="1" panose="00000500000000000000"/>
      <p:regular r:id="rId16"/>
    </p:embeddedFont>
    <p:embeddedFont>
      <p:font typeface="Poppins Bold Italics" charset="1" panose="00000800000000000000"/>
      <p:regular r:id="rId17"/>
    </p:embeddedFont>
    <p:embeddedFont>
      <p:font typeface="Poppins Bold" charset="1" panose="00000800000000000000"/>
      <p:regular r:id="rId18"/>
    </p:embeddedFont>
    <p:embeddedFont>
      <p:font typeface="Canva Sans" charset="1" panose="020B0503030501040103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3.png" Type="http://schemas.openxmlformats.org/officeDocument/2006/relationships/image"/><Relationship Id="rId4" Target="../media/image4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3.png" Type="http://schemas.openxmlformats.org/officeDocument/2006/relationships/image"/><Relationship Id="rId4" Target="../media/image4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7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4A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714831" y="36104"/>
            <a:ext cx="14301187" cy="10287000"/>
            <a:chOff x="0" y="0"/>
            <a:chExt cx="2215628" cy="159372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215628" cy="1593725"/>
            </a:xfrm>
            <a:custGeom>
              <a:avLst/>
              <a:gdLst/>
              <a:ahLst/>
              <a:cxnLst/>
              <a:rect r="r" b="b" t="t" l="l"/>
              <a:pathLst>
                <a:path h="1593725" w="2215628">
                  <a:moveTo>
                    <a:pt x="0" y="0"/>
                  </a:moveTo>
                  <a:lnTo>
                    <a:pt x="2215628" y="0"/>
                  </a:lnTo>
                  <a:lnTo>
                    <a:pt x="2215628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2"/>
              <a:stretch>
                <a:fillRect l="-12876" t="0" r="-12876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693026" y="2859807"/>
            <a:ext cx="8729719" cy="29911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339"/>
              </a:lnSpc>
            </a:pPr>
            <a:r>
              <a:rPr lang="en-US" sz="10308" spc="-608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GAS CUTTING BLOW PIPE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-1618583" y="2151101"/>
            <a:ext cx="9204818" cy="6991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405"/>
              </a:lnSpc>
            </a:pPr>
            <a:r>
              <a:rPr lang="en-US" sz="3860" spc="77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 Presentation On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00939" y="7802789"/>
            <a:ext cx="9313893" cy="25203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b="true" sz="2400" i="true" spc="48">
                <a:solidFill>
                  <a:srgbClr val="FFFFFF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PRESENTATION BY : RAVINDRA KUMAR PANCHAL</a:t>
            </a:r>
          </a:p>
          <a:p>
            <a:pPr algn="l">
              <a:lnSpc>
                <a:spcPts val="3359"/>
              </a:lnSpc>
            </a:pPr>
            <a:r>
              <a:rPr lang="en-US" b="true" sz="2400" i="true" spc="48">
                <a:solidFill>
                  <a:srgbClr val="FFFFFF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TRADE-Welder </a:t>
            </a:r>
          </a:p>
          <a:p>
            <a:pPr algn="l">
              <a:lnSpc>
                <a:spcPts val="3359"/>
              </a:lnSpc>
            </a:pPr>
            <a:r>
              <a:rPr lang="en-US" b="true" sz="2400" i="true" spc="48">
                <a:solidFill>
                  <a:srgbClr val="FFFFFF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CITS No. CITS24AU024834</a:t>
            </a:r>
          </a:p>
          <a:p>
            <a:pPr algn="l">
              <a:lnSpc>
                <a:spcPts val="3359"/>
              </a:lnSpc>
            </a:pPr>
            <a:r>
              <a:rPr lang="en-US" b="true" sz="2400" i="true" spc="48">
                <a:solidFill>
                  <a:srgbClr val="FFFFFF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CI No. CI240800343S</a:t>
            </a:r>
          </a:p>
          <a:p>
            <a:pPr algn="l">
              <a:lnSpc>
                <a:spcPts val="3359"/>
              </a:lnSpc>
            </a:pPr>
            <a:r>
              <a:rPr lang="en-US" b="true" sz="2400" i="true" spc="48">
                <a:solidFill>
                  <a:srgbClr val="FFFFFF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NATIONAL SKILL TRAINING INSTITUTE,JODHPUR(RAJ)</a:t>
            </a:r>
          </a:p>
          <a:p>
            <a:pPr algn="l">
              <a:lnSpc>
                <a:spcPts val="3359"/>
              </a:lnSpc>
            </a:pP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7603888" cy="10287000"/>
            <a:chOff x="0" y="0"/>
            <a:chExt cx="1178041" cy="159372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78041" cy="1593725"/>
            </a:xfrm>
            <a:custGeom>
              <a:avLst/>
              <a:gdLst/>
              <a:ahLst/>
              <a:cxnLst/>
              <a:rect r="r" b="b" t="t" l="l"/>
              <a:pathLst>
                <a:path h="1593725" w="1178041">
                  <a:moveTo>
                    <a:pt x="0" y="0"/>
                  </a:moveTo>
                  <a:lnTo>
                    <a:pt x="1178041" y="0"/>
                  </a:lnTo>
                  <a:lnTo>
                    <a:pt x="1178041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2"/>
              <a:stretch>
                <a:fillRect l="-17643" t="0" r="-17643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7603888" y="0"/>
            <a:ext cx="10684112" cy="2374171"/>
            <a:chOff x="0" y="0"/>
            <a:chExt cx="3391636" cy="75367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391636" cy="753673"/>
            </a:xfrm>
            <a:custGeom>
              <a:avLst/>
              <a:gdLst/>
              <a:ahLst/>
              <a:cxnLst/>
              <a:rect r="r" b="b" t="t" l="l"/>
              <a:pathLst>
                <a:path h="753673" w="3391636">
                  <a:moveTo>
                    <a:pt x="0" y="0"/>
                  </a:moveTo>
                  <a:lnTo>
                    <a:pt x="3391636" y="0"/>
                  </a:lnTo>
                  <a:lnTo>
                    <a:pt x="3391636" y="753673"/>
                  </a:lnTo>
                  <a:lnTo>
                    <a:pt x="0" y="753673"/>
                  </a:lnTo>
                  <a:close/>
                </a:path>
              </a:pathLst>
            </a:custGeom>
            <a:solidFill>
              <a:srgbClr val="213559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47625"/>
              <a:ext cx="3391636" cy="8012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50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8488815" y="201683"/>
            <a:ext cx="8914258" cy="20014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527"/>
              </a:lnSpc>
            </a:pPr>
            <a:r>
              <a:rPr lang="en-US" sz="6843" spc="-403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WHAT IS GAS CUTTING BLOW PIPE?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552602" y="2598274"/>
            <a:ext cx="7706698" cy="62560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99"/>
              </a:lnSpc>
            </a:pPr>
            <a:r>
              <a:rPr lang="en-US" b="true" sz="2799" spc="55">
                <a:solidFill>
                  <a:srgbClr val="213559"/>
                </a:solidFill>
                <a:latin typeface="Poppins Bold"/>
                <a:ea typeface="Poppins Bold"/>
                <a:cs typeface="Poppins Bold"/>
                <a:sym typeface="Poppins Bold"/>
              </a:rPr>
              <a:t>यह एक उपकरण है जो धातुओं को काटने के लिए ऑक्सीजन और</a:t>
            </a:r>
            <a:r>
              <a:rPr lang="en-US" b="true" sz="2799" spc="55">
                <a:solidFill>
                  <a:srgbClr val="213559"/>
                </a:solidFill>
                <a:latin typeface="Poppins Bold"/>
                <a:ea typeface="Poppins Bold"/>
                <a:cs typeface="Poppins Bold"/>
                <a:sym typeface="Poppins Bold"/>
              </a:rPr>
              <a:t> ईंधन गैस का उपयोग करता है।</a:t>
            </a:r>
          </a:p>
          <a:p>
            <a:pPr algn="l">
              <a:lnSpc>
                <a:spcPts val="6299"/>
              </a:lnSpc>
            </a:pPr>
          </a:p>
          <a:p>
            <a:pPr algn="l">
              <a:lnSpc>
                <a:spcPts val="6299"/>
              </a:lnSpc>
            </a:pPr>
            <a:r>
              <a:rPr lang="en-US" sz="2799" spc="55" b="true">
                <a:solidFill>
                  <a:srgbClr val="213559"/>
                </a:solidFill>
                <a:latin typeface="Poppins Bold"/>
                <a:ea typeface="Poppins Bold"/>
                <a:cs typeface="Poppins Bold"/>
                <a:sym typeface="Poppins Bold"/>
              </a:rPr>
              <a:t>इसका उपयोग ऑक्सी-एसेटिलीन या ऑक्सी-एलपीजी कटिंग में किया</a:t>
            </a:r>
            <a:r>
              <a:rPr lang="en-US" sz="2799" spc="55" b="true">
                <a:solidFill>
                  <a:srgbClr val="213559"/>
                </a:solidFill>
                <a:latin typeface="Poppins Bold"/>
                <a:ea typeface="Poppins Bold"/>
                <a:cs typeface="Poppins Bold"/>
                <a:sym typeface="Poppins Bold"/>
              </a:rPr>
              <a:t> जाता है।</a:t>
            </a:r>
          </a:p>
          <a:p>
            <a:pPr algn="l">
              <a:lnSpc>
                <a:spcPts val="6299"/>
              </a:lnSpc>
            </a:pPr>
          </a:p>
          <a:p>
            <a:pPr algn="l">
              <a:lnSpc>
                <a:spcPts val="6299"/>
              </a:lnSpc>
            </a:pPr>
            <a:r>
              <a:rPr lang="en-US" b="true" sz="2799" spc="55">
                <a:solidFill>
                  <a:srgbClr val="213559"/>
                </a:solidFill>
                <a:latin typeface="Poppins Bold"/>
                <a:ea typeface="Poppins Bold"/>
                <a:cs typeface="Poppins Bold"/>
                <a:sym typeface="Poppins Bold"/>
              </a:rPr>
              <a:t>मुख्य रूप से</a:t>
            </a:r>
            <a:r>
              <a:rPr lang="en-US" b="true" sz="2799" spc="55">
                <a:solidFill>
                  <a:srgbClr val="213559"/>
                </a:solidFill>
                <a:latin typeface="Poppins Bold"/>
                <a:ea typeface="Poppins Bold"/>
                <a:cs typeface="Poppins Bold"/>
                <a:sym typeface="Poppins Bold"/>
              </a:rPr>
              <a:t> भारी उद्योग, निर्माण, और मरम्मत कार्यों में।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6084840" y="1028700"/>
            <a:ext cx="1174460" cy="1174460"/>
          </a:xfrm>
          <a:custGeom>
            <a:avLst/>
            <a:gdLst/>
            <a:ahLst/>
            <a:cxnLst/>
            <a:rect r="r" b="b" t="t" l="l"/>
            <a:pathLst>
              <a:path h="1174460" w="1174460">
                <a:moveTo>
                  <a:pt x="0" y="0"/>
                </a:moveTo>
                <a:lnTo>
                  <a:pt x="1174460" y="0"/>
                </a:lnTo>
                <a:lnTo>
                  <a:pt x="1174460" y="1174460"/>
                </a:lnTo>
                <a:lnTo>
                  <a:pt x="0" y="117446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  <p:transition spd="fast">
    <p:push dir="l"/>
  </p:transition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8869" t="-47661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28700" y="4829587"/>
            <a:ext cx="16230600" cy="5457413"/>
            <a:chOff x="0" y="0"/>
            <a:chExt cx="5152350" cy="173243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152351" cy="1732438"/>
            </a:xfrm>
            <a:custGeom>
              <a:avLst/>
              <a:gdLst/>
              <a:ahLst/>
              <a:cxnLst/>
              <a:rect r="r" b="b" t="t" l="l"/>
              <a:pathLst>
                <a:path h="1732438" w="5152351">
                  <a:moveTo>
                    <a:pt x="0" y="0"/>
                  </a:moveTo>
                  <a:lnTo>
                    <a:pt x="5152351" y="0"/>
                  </a:lnTo>
                  <a:lnTo>
                    <a:pt x="5152351" y="1732438"/>
                  </a:lnTo>
                  <a:lnTo>
                    <a:pt x="0" y="1732438"/>
                  </a:lnTo>
                  <a:close/>
                </a:path>
              </a:pathLst>
            </a:custGeom>
            <a:solidFill>
              <a:srgbClr val="213559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5152350" cy="178006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50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928814" y="2402939"/>
            <a:ext cx="14743256" cy="27405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320"/>
              </a:lnSpc>
            </a:pPr>
            <a:r>
              <a:rPr lang="en-US" sz="9382" spc="-553">
                <a:solidFill>
                  <a:srgbClr val="213559"/>
                </a:solidFill>
                <a:latin typeface="Poppins"/>
                <a:ea typeface="Poppins"/>
                <a:cs typeface="Poppins"/>
                <a:sym typeface="Poppins"/>
              </a:rPr>
              <a:t>PRINCIPLE OF GAS CUTTING</a:t>
            </a:r>
          </a:p>
          <a:p>
            <a:pPr algn="l">
              <a:lnSpc>
                <a:spcPts val="10320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803818" y="5639409"/>
            <a:ext cx="16455482" cy="3828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28"/>
              </a:lnSpc>
            </a:pPr>
            <a:r>
              <a:rPr lang="en-US" b="true" sz="3389" spc="-199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मेटल को पहले हीट किया जाता है।</a:t>
            </a:r>
          </a:p>
          <a:p>
            <a:pPr algn="ctr">
              <a:lnSpc>
                <a:spcPts val="3728"/>
              </a:lnSpc>
            </a:pPr>
          </a:p>
          <a:p>
            <a:pPr algn="ctr">
              <a:lnSpc>
                <a:spcPts val="3728"/>
              </a:lnSpc>
            </a:pPr>
            <a:r>
              <a:rPr lang="en-US" b="true" sz="3389" spc="-199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जब</a:t>
            </a:r>
            <a:r>
              <a:rPr lang="en-US" b="true" sz="3389" spc="-199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मेटल लाल-गर्म हो जाता है, तब हाई प्रेशर ऑक्सीजन से उस पर जेट डाली जाती है।</a:t>
            </a:r>
          </a:p>
          <a:p>
            <a:pPr algn="ctr">
              <a:lnSpc>
                <a:spcPts val="3728"/>
              </a:lnSpc>
            </a:pPr>
          </a:p>
          <a:p>
            <a:pPr algn="ctr">
              <a:lnSpc>
                <a:spcPts val="3728"/>
              </a:lnSpc>
            </a:pPr>
            <a:r>
              <a:rPr lang="en-US" b="true" sz="3389" spc="-199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ऑक्सीजन, मेटल को जलाकर ऑक्साइड में बदल देती है और मेटल कट हो जाता है।</a:t>
            </a:r>
          </a:p>
          <a:p>
            <a:pPr algn="ctr">
              <a:lnSpc>
                <a:spcPts val="3728"/>
              </a:lnSpc>
            </a:pPr>
            <a:r>
              <a:rPr lang="en-US" b="true" sz="3389" spc="-199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REACTION:</a:t>
            </a:r>
          </a:p>
          <a:p>
            <a:pPr algn="ctr">
              <a:lnSpc>
                <a:spcPts val="3728"/>
              </a:lnSpc>
            </a:pPr>
            <a:r>
              <a:rPr lang="en-US" b="true" sz="3389" spc="-199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IRON + OXYGEN → IRON OXIDE + HEAT</a:t>
            </a:r>
          </a:p>
          <a:p>
            <a:pPr algn="ctr">
              <a:lnSpc>
                <a:spcPts val="3728"/>
              </a:lnSpc>
            </a:pP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6084840" y="1028700"/>
            <a:ext cx="1174460" cy="1174460"/>
          </a:xfrm>
          <a:custGeom>
            <a:avLst/>
            <a:gdLst/>
            <a:ahLst/>
            <a:cxnLst/>
            <a:rect r="r" b="b" t="t" l="l"/>
            <a:pathLst>
              <a:path h="1174460" w="1174460">
                <a:moveTo>
                  <a:pt x="0" y="0"/>
                </a:moveTo>
                <a:lnTo>
                  <a:pt x="1174460" y="0"/>
                </a:lnTo>
                <a:lnTo>
                  <a:pt x="1174460" y="1174460"/>
                </a:lnTo>
                <a:lnTo>
                  <a:pt x="0" y="117446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  <p:transition spd="fast">
    <p:circle/>
  </p:transition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0"/>
            <a:ext cx="8557211" cy="10287000"/>
            <a:chOff x="0" y="0"/>
            <a:chExt cx="1325736" cy="159372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25736" cy="1593725"/>
            </a:xfrm>
            <a:custGeom>
              <a:avLst/>
              <a:gdLst/>
              <a:ahLst/>
              <a:cxnLst/>
              <a:rect r="r" b="b" t="t" l="l"/>
              <a:pathLst>
                <a:path h="1593725" w="1325736">
                  <a:moveTo>
                    <a:pt x="0" y="0"/>
                  </a:moveTo>
                  <a:lnTo>
                    <a:pt x="1325736" y="0"/>
                  </a:lnTo>
                  <a:lnTo>
                    <a:pt x="1325736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2"/>
              <a:stretch>
                <a:fillRect l="-10107" t="0" r="-10107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9585911" y="5143500"/>
            <a:ext cx="8702089" cy="5143500"/>
            <a:chOff x="0" y="0"/>
            <a:chExt cx="2762450" cy="163278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762450" cy="1632787"/>
            </a:xfrm>
            <a:custGeom>
              <a:avLst/>
              <a:gdLst/>
              <a:ahLst/>
              <a:cxnLst/>
              <a:rect r="r" b="b" t="t" l="l"/>
              <a:pathLst>
                <a:path h="1632787" w="2762450">
                  <a:moveTo>
                    <a:pt x="0" y="0"/>
                  </a:moveTo>
                  <a:lnTo>
                    <a:pt x="2762450" y="0"/>
                  </a:lnTo>
                  <a:lnTo>
                    <a:pt x="2762450" y="1632787"/>
                  </a:lnTo>
                  <a:lnTo>
                    <a:pt x="0" y="1632787"/>
                  </a:lnTo>
                  <a:close/>
                </a:path>
              </a:pathLst>
            </a:custGeom>
            <a:solidFill>
              <a:srgbClr val="213559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47625"/>
              <a:ext cx="2762450" cy="168041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50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0556317" y="1293978"/>
            <a:ext cx="6761277" cy="27405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320"/>
              </a:lnSpc>
            </a:pPr>
            <a:r>
              <a:rPr lang="en-US" sz="9382" spc="-553">
                <a:solidFill>
                  <a:srgbClr val="213559"/>
                </a:solidFill>
                <a:latin typeface="Poppins"/>
                <a:ea typeface="Poppins"/>
                <a:cs typeface="Poppins"/>
                <a:sym typeface="Poppins"/>
              </a:rPr>
              <a:t>TYPES OF BLOW PIPES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556317" y="5827395"/>
            <a:ext cx="6253896" cy="3718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940"/>
              </a:lnSpc>
            </a:pPr>
            <a:r>
              <a:rPr lang="en-US" sz="2100" b="tru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1. Low Pressure Type – For equal pressure systems.</a:t>
            </a:r>
          </a:p>
          <a:p>
            <a:pPr algn="just">
              <a:lnSpc>
                <a:spcPts val="2940"/>
              </a:lnSpc>
            </a:pPr>
          </a:p>
          <a:p>
            <a:pPr algn="just">
              <a:lnSpc>
                <a:spcPts val="2940"/>
              </a:lnSpc>
            </a:pPr>
          </a:p>
          <a:p>
            <a:pPr algn="just">
              <a:lnSpc>
                <a:spcPts val="2940"/>
              </a:lnSpc>
            </a:pPr>
            <a:r>
              <a:rPr lang="en-US" sz="2100" b="tru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2. High Pressure Type – For separate gas pressures.</a:t>
            </a:r>
          </a:p>
          <a:p>
            <a:pPr algn="just">
              <a:lnSpc>
                <a:spcPts val="2940"/>
              </a:lnSpc>
            </a:pPr>
          </a:p>
          <a:p>
            <a:pPr algn="just">
              <a:lnSpc>
                <a:spcPts val="2940"/>
              </a:lnSpc>
            </a:pPr>
          </a:p>
          <a:p>
            <a:pPr algn="just">
              <a:lnSpc>
                <a:spcPts val="2940"/>
              </a:lnSpc>
            </a:pPr>
            <a:r>
              <a:rPr lang="en-US" sz="2100" b="tru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3. Injector Type – Creates suction to pull in oxygen.</a:t>
            </a:r>
          </a:p>
        </p:txBody>
      </p:sp>
    </p:spTree>
  </p:cSld>
  <p:clrMapOvr>
    <a:masterClrMapping/>
  </p:clrMapOvr>
  <p:transition spd="slow">
    <p:cover dir="l"/>
  </p:transition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1026528" cy="3983904"/>
            <a:chOff x="0" y="0"/>
            <a:chExt cx="3500335" cy="126467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500335" cy="1264677"/>
            </a:xfrm>
            <a:custGeom>
              <a:avLst/>
              <a:gdLst/>
              <a:ahLst/>
              <a:cxnLst/>
              <a:rect r="r" b="b" t="t" l="l"/>
              <a:pathLst>
                <a:path h="1264677" w="3500335">
                  <a:moveTo>
                    <a:pt x="0" y="0"/>
                  </a:moveTo>
                  <a:lnTo>
                    <a:pt x="3500335" y="0"/>
                  </a:lnTo>
                  <a:lnTo>
                    <a:pt x="3500335" y="1264677"/>
                  </a:lnTo>
                  <a:lnTo>
                    <a:pt x="0" y="1264677"/>
                  </a:lnTo>
                  <a:close/>
                </a:path>
              </a:pathLst>
            </a:custGeom>
            <a:solidFill>
              <a:srgbClr val="21355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3500335" cy="13123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5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084840" y="1028700"/>
            <a:ext cx="1174460" cy="1174460"/>
          </a:xfrm>
          <a:custGeom>
            <a:avLst/>
            <a:gdLst/>
            <a:ahLst/>
            <a:cxnLst/>
            <a:rect r="r" b="b" t="t" l="l"/>
            <a:pathLst>
              <a:path h="1174460" w="1174460">
                <a:moveTo>
                  <a:pt x="0" y="0"/>
                </a:moveTo>
                <a:lnTo>
                  <a:pt x="1174460" y="0"/>
                </a:lnTo>
                <a:lnTo>
                  <a:pt x="1174460" y="1174460"/>
                </a:lnTo>
                <a:lnTo>
                  <a:pt x="0" y="11744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436756" y="4336201"/>
            <a:ext cx="11998271" cy="5534203"/>
          </a:xfrm>
          <a:custGeom>
            <a:avLst/>
            <a:gdLst/>
            <a:ahLst/>
            <a:cxnLst/>
            <a:rect r="r" b="b" t="t" l="l"/>
            <a:pathLst>
              <a:path h="5534203" w="11998271">
                <a:moveTo>
                  <a:pt x="0" y="0"/>
                </a:moveTo>
                <a:lnTo>
                  <a:pt x="11998271" y="0"/>
                </a:lnTo>
                <a:lnTo>
                  <a:pt x="11998271" y="5534202"/>
                </a:lnTo>
                <a:lnTo>
                  <a:pt x="0" y="55342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964982" y="1019175"/>
            <a:ext cx="9096565" cy="4046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320"/>
              </a:lnSpc>
            </a:pPr>
            <a:r>
              <a:rPr lang="en-US" sz="9382" spc="-553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MAIN PARTS OF BLOW PIPE</a:t>
            </a:r>
          </a:p>
          <a:p>
            <a:pPr algn="l">
              <a:lnSpc>
                <a:spcPts val="10320"/>
              </a:lnSpc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13161174" y="4260001"/>
            <a:ext cx="4098126" cy="48052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797"/>
              </a:lnSpc>
            </a:pPr>
            <a:r>
              <a:rPr lang="en-US" sz="2712">
                <a:solidFill>
                  <a:srgbClr val="213559"/>
                </a:solidFill>
                <a:latin typeface="Poppins"/>
                <a:ea typeface="Poppins"/>
                <a:cs typeface="Poppins"/>
                <a:sym typeface="Poppins"/>
              </a:rPr>
              <a:t>Handle/Body</a:t>
            </a:r>
          </a:p>
          <a:p>
            <a:pPr algn="just">
              <a:lnSpc>
                <a:spcPts val="3797"/>
              </a:lnSpc>
            </a:pPr>
          </a:p>
          <a:p>
            <a:pPr algn="just">
              <a:lnSpc>
                <a:spcPts val="3797"/>
              </a:lnSpc>
            </a:pPr>
            <a:r>
              <a:rPr lang="en-US" sz="2712">
                <a:solidFill>
                  <a:srgbClr val="213559"/>
                </a:solidFill>
                <a:latin typeface="Poppins"/>
                <a:ea typeface="Poppins"/>
                <a:cs typeface="Poppins"/>
                <a:sym typeface="Poppins"/>
              </a:rPr>
              <a:t>Mixing Chamber</a:t>
            </a:r>
          </a:p>
          <a:p>
            <a:pPr algn="just">
              <a:lnSpc>
                <a:spcPts val="3797"/>
              </a:lnSpc>
            </a:pPr>
          </a:p>
          <a:p>
            <a:pPr algn="just">
              <a:lnSpc>
                <a:spcPts val="3797"/>
              </a:lnSpc>
            </a:pPr>
            <a:r>
              <a:rPr lang="en-US" sz="2712">
                <a:solidFill>
                  <a:srgbClr val="213559"/>
                </a:solidFill>
                <a:latin typeface="Poppins"/>
                <a:ea typeface="Poppins"/>
                <a:cs typeface="Poppins"/>
                <a:sym typeface="Poppins"/>
              </a:rPr>
              <a:t>Cutting Nozzle</a:t>
            </a:r>
          </a:p>
          <a:p>
            <a:pPr algn="just">
              <a:lnSpc>
                <a:spcPts val="3797"/>
              </a:lnSpc>
            </a:pPr>
          </a:p>
          <a:p>
            <a:pPr algn="just">
              <a:lnSpc>
                <a:spcPts val="3797"/>
              </a:lnSpc>
            </a:pPr>
            <a:r>
              <a:rPr lang="en-US" sz="2712">
                <a:solidFill>
                  <a:srgbClr val="213559"/>
                </a:solidFill>
                <a:latin typeface="Poppins"/>
                <a:ea typeface="Poppins"/>
                <a:cs typeface="Poppins"/>
                <a:sym typeface="Poppins"/>
              </a:rPr>
              <a:t>Gas Inlet Valves (Oxygen &amp; Fuel Gas)</a:t>
            </a:r>
          </a:p>
          <a:p>
            <a:pPr algn="just">
              <a:lnSpc>
                <a:spcPts val="3797"/>
              </a:lnSpc>
            </a:pPr>
          </a:p>
          <a:p>
            <a:pPr algn="just">
              <a:lnSpc>
                <a:spcPts val="3797"/>
              </a:lnSpc>
            </a:pPr>
            <a:r>
              <a:rPr lang="en-US" sz="2712">
                <a:solidFill>
                  <a:srgbClr val="213559"/>
                </a:solidFill>
                <a:latin typeface="Poppins"/>
                <a:ea typeface="Poppins"/>
                <a:cs typeface="Poppins"/>
                <a:sym typeface="Poppins"/>
              </a:rPr>
              <a:t>Cutting Oxygen Lever</a:t>
            </a:r>
          </a:p>
        </p:txBody>
      </p:sp>
    </p:spTree>
  </p:cSld>
  <p:clrMapOvr>
    <a:masterClrMapping/>
  </p:clrMapOvr>
  <p:transition spd="slow">
    <p:push dir="l"/>
  </p:transition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5357965"/>
            <a:ext cx="7604032" cy="4929035"/>
            <a:chOff x="0" y="0"/>
            <a:chExt cx="1178064" cy="76363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78064" cy="763636"/>
            </a:xfrm>
            <a:custGeom>
              <a:avLst/>
              <a:gdLst/>
              <a:ahLst/>
              <a:cxnLst/>
              <a:rect r="r" b="b" t="t" l="l"/>
              <a:pathLst>
                <a:path h="763636" w="1178064">
                  <a:moveTo>
                    <a:pt x="0" y="0"/>
                  </a:moveTo>
                  <a:lnTo>
                    <a:pt x="1178064" y="0"/>
                  </a:lnTo>
                  <a:lnTo>
                    <a:pt x="1178064" y="763636"/>
                  </a:lnTo>
                  <a:lnTo>
                    <a:pt x="0" y="763636"/>
                  </a:lnTo>
                  <a:close/>
                </a:path>
              </a:pathLst>
            </a:custGeom>
            <a:blipFill>
              <a:blip r:embed="rId2"/>
              <a:stretch>
                <a:fillRect l="-6834" t="0" r="-6834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1453486" y="1389296"/>
            <a:ext cx="6761277" cy="4046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320"/>
              </a:lnSpc>
            </a:pPr>
            <a:r>
              <a:rPr lang="en-US" sz="9382" spc="-553">
                <a:solidFill>
                  <a:srgbClr val="213559"/>
                </a:solidFill>
                <a:latin typeface="Poppins"/>
                <a:ea typeface="Poppins"/>
                <a:cs typeface="Poppins"/>
                <a:sym typeface="Poppins"/>
              </a:rPr>
              <a:t>WORKING PROCESS</a:t>
            </a:r>
          </a:p>
          <a:p>
            <a:pPr algn="l">
              <a:lnSpc>
                <a:spcPts val="10320"/>
              </a:lnSpc>
            </a:pPr>
          </a:p>
        </p:txBody>
      </p:sp>
      <p:grpSp>
        <p:nvGrpSpPr>
          <p:cNvPr name="Group 5" id="5"/>
          <p:cNvGrpSpPr/>
          <p:nvPr/>
        </p:nvGrpSpPr>
        <p:grpSpPr>
          <a:xfrm rot="0">
            <a:off x="10350355" y="0"/>
            <a:ext cx="7937645" cy="10287000"/>
            <a:chOff x="0" y="0"/>
            <a:chExt cx="2519779" cy="326557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519779" cy="3265574"/>
            </a:xfrm>
            <a:custGeom>
              <a:avLst/>
              <a:gdLst/>
              <a:ahLst/>
              <a:cxnLst/>
              <a:rect r="r" b="b" t="t" l="l"/>
              <a:pathLst>
                <a:path h="3265574" w="2519779">
                  <a:moveTo>
                    <a:pt x="0" y="0"/>
                  </a:moveTo>
                  <a:lnTo>
                    <a:pt x="2519779" y="0"/>
                  </a:lnTo>
                  <a:lnTo>
                    <a:pt x="2519779" y="3265574"/>
                  </a:lnTo>
                  <a:lnTo>
                    <a:pt x="0" y="3265574"/>
                  </a:lnTo>
                  <a:close/>
                </a:path>
              </a:pathLst>
            </a:custGeom>
            <a:solidFill>
              <a:srgbClr val="213559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2519779" cy="331319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50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10920227" y="3090981"/>
            <a:ext cx="6797902" cy="40288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532"/>
              </a:lnSpc>
            </a:pPr>
            <a:r>
              <a:rPr lang="en-US" sz="2523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1. Fuel गैस और ऑक्सीजन का मिश्रण होता है।</a:t>
            </a:r>
          </a:p>
          <a:p>
            <a:pPr algn="just">
              <a:lnSpc>
                <a:spcPts val="3532"/>
              </a:lnSpc>
            </a:pPr>
          </a:p>
          <a:p>
            <a:pPr algn="just">
              <a:lnSpc>
                <a:spcPts val="3532"/>
              </a:lnSpc>
            </a:pPr>
          </a:p>
          <a:p>
            <a:pPr algn="just">
              <a:lnSpc>
                <a:spcPts val="3532"/>
              </a:lnSpc>
            </a:pPr>
            <a:r>
              <a:rPr lang="en-US" sz="2523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2. Blow pipe से फ्लेम निकलता है जो मेटल को गरम करता है।</a:t>
            </a:r>
          </a:p>
          <a:p>
            <a:pPr algn="just">
              <a:lnSpc>
                <a:spcPts val="3532"/>
              </a:lnSpc>
            </a:pPr>
          </a:p>
          <a:p>
            <a:pPr algn="just">
              <a:lnSpc>
                <a:spcPts val="3532"/>
              </a:lnSpc>
            </a:pPr>
          </a:p>
          <a:p>
            <a:pPr algn="just">
              <a:lnSpc>
                <a:spcPts val="3532"/>
              </a:lnSpc>
            </a:pPr>
            <a:r>
              <a:rPr lang="en-US" sz="2523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3. Lever दबाने से कटिंग ऑक्सीजन आता है और मेटल को जलाकर काटता है।</a:t>
            </a:r>
          </a:p>
        </p:txBody>
      </p:sp>
    </p:spTree>
  </p:cSld>
  <p:clrMapOvr>
    <a:masterClrMapping/>
  </p:clrMapOvr>
  <p:transition spd="fast">
    <p:fade/>
  </p:transition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1760308" y="1028700"/>
            <a:ext cx="6527692" cy="2608560"/>
            <a:chOff x="0" y="0"/>
            <a:chExt cx="2501810" cy="9997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501810" cy="999759"/>
            </a:xfrm>
            <a:custGeom>
              <a:avLst/>
              <a:gdLst/>
              <a:ahLst/>
              <a:cxnLst/>
              <a:rect r="r" b="b" t="t" l="l"/>
              <a:pathLst>
                <a:path h="999759" w="2501810">
                  <a:moveTo>
                    <a:pt x="0" y="0"/>
                  </a:moveTo>
                  <a:lnTo>
                    <a:pt x="2501810" y="0"/>
                  </a:lnTo>
                  <a:lnTo>
                    <a:pt x="2501810" y="999759"/>
                  </a:lnTo>
                  <a:lnTo>
                    <a:pt x="0" y="999759"/>
                  </a:lnTo>
                  <a:close/>
                </a:path>
              </a:pathLst>
            </a:custGeom>
            <a:solidFill>
              <a:srgbClr val="21355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2501810" cy="10473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5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1760308" y="3839220"/>
            <a:ext cx="6527692" cy="2608560"/>
            <a:chOff x="0" y="0"/>
            <a:chExt cx="2501810" cy="9997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501810" cy="999759"/>
            </a:xfrm>
            <a:custGeom>
              <a:avLst/>
              <a:gdLst/>
              <a:ahLst/>
              <a:cxnLst/>
              <a:rect r="r" b="b" t="t" l="l"/>
              <a:pathLst>
                <a:path h="999759" w="2501810">
                  <a:moveTo>
                    <a:pt x="0" y="0"/>
                  </a:moveTo>
                  <a:lnTo>
                    <a:pt x="2501810" y="0"/>
                  </a:lnTo>
                  <a:lnTo>
                    <a:pt x="2501810" y="999759"/>
                  </a:lnTo>
                  <a:lnTo>
                    <a:pt x="0" y="999759"/>
                  </a:lnTo>
                  <a:close/>
                </a:path>
              </a:pathLst>
            </a:custGeom>
            <a:solidFill>
              <a:srgbClr val="213559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2501810" cy="10473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5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1760308" y="6649740"/>
            <a:ext cx="6527692" cy="2608560"/>
            <a:chOff x="0" y="0"/>
            <a:chExt cx="2501810" cy="99975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501810" cy="999759"/>
            </a:xfrm>
            <a:custGeom>
              <a:avLst/>
              <a:gdLst/>
              <a:ahLst/>
              <a:cxnLst/>
              <a:rect r="r" b="b" t="t" l="l"/>
              <a:pathLst>
                <a:path h="999759" w="2501810">
                  <a:moveTo>
                    <a:pt x="0" y="0"/>
                  </a:moveTo>
                  <a:lnTo>
                    <a:pt x="2501810" y="0"/>
                  </a:lnTo>
                  <a:lnTo>
                    <a:pt x="2501810" y="999759"/>
                  </a:lnTo>
                  <a:lnTo>
                    <a:pt x="0" y="999759"/>
                  </a:lnTo>
                  <a:close/>
                </a:path>
              </a:pathLst>
            </a:custGeom>
            <a:solidFill>
              <a:srgbClr val="213559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2501810" cy="10473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50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0" y="0"/>
            <a:ext cx="10447717" cy="4114017"/>
            <a:chOff x="0" y="0"/>
            <a:chExt cx="3316593" cy="130598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316593" cy="1305981"/>
            </a:xfrm>
            <a:custGeom>
              <a:avLst/>
              <a:gdLst/>
              <a:ahLst/>
              <a:cxnLst/>
              <a:rect r="r" b="b" t="t" l="l"/>
              <a:pathLst>
                <a:path h="1305981" w="3316593">
                  <a:moveTo>
                    <a:pt x="0" y="0"/>
                  </a:moveTo>
                  <a:lnTo>
                    <a:pt x="3316593" y="0"/>
                  </a:lnTo>
                  <a:lnTo>
                    <a:pt x="3316593" y="1305981"/>
                  </a:lnTo>
                  <a:lnTo>
                    <a:pt x="0" y="1305981"/>
                  </a:lnTo>
                  <a:close/>
                </a:path>
              </a:pathLst>
            </a:custGeom>
            <a:solidFill>
              <a:srgbClr val="213559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47625"/>
              <a:ext cx="3316593" cy="135360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50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0" y="4088927"/>
            <a:ext cx="10447717" cy="6198073"/>
          </a:xfrm>
          <a:custGeom>
            <a:avLst/>
            <a:gdLst/>
            <a:ahLst/>
            <a:cxnLst/>
            <a:rect r="r" b="b" t="t" l="l"/>
            <a:pathLst>
              <a:path h="6198073" w="10447717">
                <a:moveTo>
                  <a:pt x="0" y="0"/>
                </a:moveTo>
                <a:lnTo>
                  <a:pt x="10447717" y="0"/>
                </a:lnTo>
                <a:lnTo>
                  <a:pt x="10447717" y="6198073"/>
                </a:lnTo>
                <a:lnTo>
                  <a:pt x="0" y="61980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545" r="0" b="-1545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168484" y="1581684"/>
            <a:ext cx="10591824" cy="25323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569"/>
              </a:lnSpc>
            </a:pPr>
            <a:r>
              <a:rPr lang="en-US" sz="8699" spc="-513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TYPES OF FLAMES</a:t>
            </a:r>
          </a:p>
          <a:p>
            <a:pPr algn="l">
              <a:lnSpc>
                <a:spcPts val="9569"/>
              </a:lnSpc>
            </a:pPr>
          </a:p>
        </p:txBody>
      </p:sp>
      <p:sp>
        <p:nvSpPr>
          <p:cNvPr name="TextBox 16" id="16"/>
          <p:cNvSpPr txBox="true"/>
          <p:nvPr/>
        </p:nvSpPr>
        <p:spPr>
          <a:xfrm rot="0">
            <a:off x="12150047" y="1367095"/>
            <a:ext cx="7302023" cy="8201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959"/>
              </a:lnSpc>
            </a:pPr>
            <a:r>
              <a:rPr lang="en-US" b="true" sz="5417" spc="-319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NEUTRAL FLAME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2150047" y="6924030"/>
            <a:ext cx="6814512" cy="756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61"/>
              </a:lnSpc>
            </a:pPr>
            <a:r>
              <a:rPr lang="en-US" b="true" sz="5056" spc="-298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OXIDIZING FLAME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2150047" y="4114017"/>
            <a:ext cx="6444082" cy="7154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59"/>
              </a:lnSpc>
            </a:pPr>
            <a:r>
              <a:rPr lang="en-US" b="true" sz="4781" spc="-282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CARBURIZING FLAME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2337387" y="2330143"/>
            <a:ext cx="5572727" cy="7280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78"/>
              </a:lnSpc>
            </a:pPr>
            <a:r>
              <a:rPr lang="en-US" sz="2056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1. Neutral Flame – Proper mixing, best for cutting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2337387" y="5086350"/>
            <a:ext cx="5373534" cy="10526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775"/>
              </a:lnSpc>
            </a:pPr>
            <a:r>
              <a:rPr lang="en-US" sz="198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2. Carburizing Flame – Extra fuel, not suitable for cutting.</a:t>
            </a:r>
          </a:p>
          <a:p>
            <a:pPr algn="just">
              <a:lnSpc>
                <a:spcPts val="2775"/>
              </a:lnSpc>
            </a:pPr>
          </a:p>
        </p:txBody>
      </p:sp>
      <p:sp>
        <p:nvSpPr>
          <p:cNvPr name="TextBox 21" id="21"/>
          <p:cNvSpPr txBox="true"/>
          <p:nvPr/>
        </p:nvSpPr>
        <p:spPr>
          <a:xfrm rot="0">
            <a:off x="12337387" y="7832956"/>
            <a:ext cx="5191085" cy="13461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681"/>
              </a:lnSpc>
            </a:pPr>
            <a:r>
              <a:rPr lang="en-US" sz="191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3. Oxidizing Flame – Extra oxygen, used for fast cutting.</a:t>
            </a:r>
          </a:p>
          <a:p>
            <a:pPr algn="just">
              <a:lnSpc>
                <a:spcPts val="2681"/>
              </a:lnSpc>
            </a:pPr>
          </a:p>
          <a:p>
            <a:pPr algn="just">
              <a:lnSpc>
                <a:spcPts val="2681"/>
              </a:lnSpc>
            </a:pPr>
          </a:p>
        </p:txBody>
      </p:sp>
    </p:spTree>
  </p:cSld>
  <p:clrMapOvr>
    <a:masterClrMapping/>
  </p:clrMapOvr>
  <p:transition spd="fast">
    <p:push dir="l"/>
  </p:transition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683968" y="2862516"/>
            <a:ext cx="7604032" cy="7424484"/>
            <a:chOff x="0" y="0"/>
            <a:chExt cx="1178064" cy="115024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78064" cy="1150247"/>
            </a:xfrm>
            <a:custGeom>
              <a:avLst/>
              <a:gdLst/>
              <a:ahLst/>
              <a:cxnLst/>
              <a:rect r="r" b="b" t="t" l="l"/>
              <a:pathLst>
                <a:path h="1150247" w="1178064">
                  <a:moveTo>
                    <a:pt x="0" y="0"/>
                  </a:moveTo>
                  <a:lnTo>
                    <a:pt x="1178064" y="0"/>
                  </a:lnTo>
                  <a:lnTo>
                    <a:pt x="1178064" y="1150247"/>
                  </a:lnTo>
                  <a:lnTo>
                    <a:pt x="0" y="1150247"/>
                  </a:lnTo>
                  <a:close/>
                </a:path>
              </a:pathLst>
            </a:custGeom>
            <a:blipFill>
              <a:blip r:embed="rId2"/>
              <a:stretch>
                <a:fillRect l="-23229" t="0" r="-23229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9144000" y="1996690"/>
            <a:ext cx="7418868" cy="5024989"/>
            <a:chOff x="0" y="0"/>
            <a:chExt cx="2355095" cy="159516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355095" cy="1595166"/>
            </a:xfrm>
            <a:custGeom>
              <a:avLst/>
              <a:gdLst/>
              <a:ahLst/>
              <a:cxnLst/>
              <a:rect r="r" b="b" t="t" l="l"/>
              <a:pathLst>
                <a:path h="1595166" w="2355095">
                  <a:moveTo>
                    <a:pt x="0" y="0"/>
                  </a:moveTo>
                  <a:lnTo>
                    <a:pt x="2355095" y="0"/>
                  </a:lnTo>
                  <a:lnTo>
                    <a:pt x="2355095" y="1595166"/>
                  </a:lnTo>
                  <a:lnTo>
                    <a:pt x="0" y="1595166"/>
                  </a:lnTo>
                  <a:close/>
                </a:path>
              </a:pathLst>
            </a:custGeom>
            <a:solidFill>
              <a:srgbClr val="213559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47625"/>
              <a:ext cx="2355095" cy="16427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50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0279443" y="3996937"/>
            <a:ext cx="6979857" cy="10340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557"/>
              </a:lnSpc>
            </a:pPr>
            <a:r>
              <a:rPr lang="en-US" sz="6870" spc="-40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APPLICATIONS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54928" y="1846661"/>
            <a:ext cx="7279312" cy="74116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03"/>
              </a:lnSpc>
            </a:pPr>
            <a:r>
              <a:rPr lang="en-US" sz="421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Mild Steel cutting</a:t>
            </a:r>
          </a:p>
          <a:p>
            <a:pPr algn="ctr">
              <a:lnSpc>
                <a:spcPts val="5903"/>
              </a:lnSpc>
            </a:pPr>
          </a:p>
          <a:p>
            <a:pPr algn="ctr">
              <a:lnSpc>
                <a:spcPts val="5903"/>
              </a:lnSpc>
            </a:pPr>
            <a:r>
              <a:rPr lang="en-US" sz="421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Demoliti</a:t>
            </a:r>
            <a:r>
              <a:rPr lang="en-US" sz="421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on work</a:t>
            </a:r>
          </a:p>
          <a:p>
            <a:pPr algn="ctr">
              <a:lnSpc>
                <a:spcPts val="5903"/>
              </a:lnSpc>
            </a:pPr>
          </a:p>
          <a:p>
            <a:pPr algn="ctr">
              <a:lnSpc>
                <a:spcPts val="5903"/>
              </a:lnSpc>
            </a:pPr>
            <a:r>
              <a:rPr lang="en-US" sz="421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Scrap cutting</a:t>
            </a:r>
          </a:p>
          <a:p>
            <a:pPr algn="ctr">
              <a:lnSpc>
                <a:spcPts val="5903"/>
              </a:lnSpc>
            </a:pPr>
          </a:p>
          <a:p>
            <a:pPr algn="ctr">
              <a:lnSpc>
                <a:spcPts val="5903"/>
              </a:lnSpc>
            </a:pPr>
            <a:r>
              <a:rPr lang="en-US" sz="421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Shipbuilding</a:t>
            </a:r>
          </a:p>
          <a:p>
            <a:pPr algn="ctr">
              <a:lnSpc>
                <a:spcPts val="5903"/>
              </a:lnSpc>
            </a:pPr>
          </a:p>
          <a:p>
            <a:pPr algn="ctr">
              <a:lnSpc>
                <a:spcPts val="5903"/>
              </a:lnSpc>
            </a:pPr>
            <a:r>
              <a:rPr lang="en-US" sz="421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Heavy fabrication industries</a:t>
            </a:r>
          </a:p>
          <a:p>
            <a:pPr algn="ctr">
              <a:lnSpc>
                <a:spcPts val="5903"/>
              </a:lnSpc>
            </a:pPr>
          </a:p>
        </p:txBody>
      </p:sp>
    </p:spTree>
  </p:cSld>
  <p:clrMapOvr>
    <a:masterClrMapping/>
  </p:clrMapOvr>
  <p:transition spd="fast">
    <p:cover dir="l"/>
  </p:transition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44000" y="1028700"/>
            <a:ext cx="9144000" cy="8229600"/>
            <a:chOff x="0" y="0"/>
            <a:chExt cx="2902733" cy="26124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902733" cy="2612459"/>
            </a:xfrm>
            <a:custGeom>
              <a:avLst/>
              <a:gdLst/>
              <a:ahLst/>
              <a:cxnLst/>
              <a:rect r="r" b="b" t="t" l="l"/>
              <a:pathLst>
                <a:path h="2612459" w="2902733">
                  <a:moveTo>
                    <a:pt x="0" y="0"/>
                  </a:moveTo>
                  <a:lnTo>
                    <a:pt x="2902733" y="0"/>
                  </a:lnTo>
                  <a:lnTo>
                    <a:pt x="2902733" y="2612459"/>
                  </a:lnTo>
                  <a:lnTo>
                    <a:pt x="0" y="2612459"/>
                  </a:lnTo>
                  <a:close/>
                </a:path>
              </a:pathLst>
            </a:custGeom>
            <a:solidFill>
              <a:srgbClr val="21355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2902733" cy="26600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5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0"/>
            <a:ext cx="9144000" cy="10287000"/>
            <a:chOff x="0" y="0"/>
            <a:chExt cx="1416645" cy="159372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416645" cy="1593725"/>
            </a:xfrm>
            <a:custGeom>
              <a:avLst/>
              <a:gdLst/>
              <a:ahLst/>
              <a:cxnLst/>
              <a:rect r="r" b="b" t="t" l="l"/>
              <a:pathLst>
                <a:path h="1593725" w="1416645">
                  <a:moveTo>
                    <a:pt x="0" y="0"/>
                  </a:moveTo>
                  <a:lnTo>
                    <a:pt x="1416645" y="0"/>
                  </a:lnTo>
                  <a:lnTo>
                    <a:pt x="1416645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2"/>
              <a:stretch>
                <a:fillRect l="-6249" t="0" r="-6249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10172700" y="1679656"/>
            <a:ext cx="8115300" cy="27405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320"/>
              </a:lnSpc>
            </a:pPr>
            <a:r>
              <a:rPr lang="en-US" sz="9382" spc="-553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SAFETY PRECAUTIONS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172700" y="5086350"/>
            <a:ext cx="5658159" cy="3718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940"/>
              </a:lnSpc>
            </a:pPr>
            <a:r>
              <a:rPr lang="en-US" sz="2100" b="tru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Always check for gas leaks</a:t>
            </a:r>
          </a:p>
          <a:p>
            <a:pPr algn="just">
              <a:lnSpc>
                <a:spcPts val="2940"/>
              </a:lnSpc>
            </a:pPr>
          </a:p>
          <a:p>
            <a:pPr algn="just">
              <a:lnSpc>
                <a:spcPts val="2940"/>
              </a:lnSpc>
            </a:pPr>
            <a:r>
              <a:rPr lang="en-US" sz="2100" b="tru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Use proper PPE (gloves, goggles, apron)</a:t>
            </a:r>
          </a:p>
          <a:p>
            <a:pPr algn="just">
              <a:lnSpc>
                <a:spcPts val="2940"/>
              </a:lnSpc>
            </a:pPr>
          </a:p>
          <a:p>
            <a:pPr algn="just">
              <a:lnSpc>
                <a:spcPts val="2940"/>
              </a:lnSpc>
            </a:pPr>
            <a:r>
              <a:rPr lang="en-US" sz="2100" b="tru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Avoid oil/grease on fittings</a:t>
            </a:r>
          </a:p>
          <a:p>
            <a:pPr algn="just">
              <a:lnSpc>
                <a:spcPts val="2940"/>
              </a:lnSpc>
            </a:pPr>
          </a:p>
          <a:p>
            <a:pPr algn="just">
              <a:lnSpc>
                <a:spcPts val="2940"/>
              </a:lnSpc>
            </a:pPr>
            <a:r>
              <a:rPr lang="en-US" sz="2100" b="tru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Ensure proper ventilation</a:t>
            </a:r>
          </a:p>
          <a:p>
            <a:pPr algn="just">
              <a:lnSpc>
                <a:spcPts val="2940"/>
              </a:lnSpc>
            </a:pPr>
          </a:p>
          <a:p>
            <a:pPr algn="just">
              <a:lnSpc>
                <a:spcPts val="2940"/>
              </a:lnSpc>
            </a:pPr>
            <a:r>
              <a:rPr lang="en-US" sz="2100" b="tru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Use flashback arrestors</a:t>
            </a:r>
          </a:p>
          <a:p>
            <a:pPr algn="just">
              <a:lnSpc>
                <a:spcPts val="2940"/>
              </a:lnSpc>
            </a:pPr>
          </a:p>
        </p:txBody>
      </p:sp>
    </p:spTree>
  </p:cSld>
  <p:clrMapOvr>
    <a:masterClrMapping/>
  </p:clrMapOvr>
  <p:transition spd="fast">
    <p:fade/>
  </p:transition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4024195" cy="10287000"/>
            <a:chOff x="0" y="0"/>
            <a:chExt cx="4451935" cy="326557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51934" cy="3265574"/>
            </a:xfrm>
            <a:custGeom>
              <a:avLst/>
              <a:gdLst/>
              <a:ahLst/>
              <a:cxnLst/>
              <a:rect r="r" b="b" t="t" l="l"/>
              <a:pathLst>
                <a:path h="3265574" w="4451934">
                  <a:moveTo>
                    <a:pt x="0" y="0"/>
                  </a:moveTo>
                  <a:lnTo>
                    <a:pt x="4451934" y="0"/>
                  </a:lnTo>
                  <a:lnTo>
                    <a:pt x="4451934" y="3265574"/>
                  </a:lnTo>
                  <a:lnTo>
                    <a:pt x="0" y="3265574"/>
                  </a:lnTo>
                  <a:close/>
                </a:path>
              </a:pathLst>
            </a:custGeom>
            <a:solidFill>
              <a:srgbClr val="21355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4451935" cy="331319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50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494485" y="271520"/>
            <a:ext cx="11187018" cy="1960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269"/>
              </a:lnSpc>
            </a:pPr>
            <a:r>
              <a:rPr lang="en-US" sz="12972" spc="-76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CONCLUSION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90691" y="3805862"/>
            <a:ext cx="10808562" cy="36065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63"/>
              </a:lnSpc>
            </a:pPr>
            <a:r>
              <a:rPr lang="en-US" sz="2902" b="tru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GAS CUTTING BLOW PIPE एक महत्वपूर्ण टूल है धातु काटने के लिए।</a:t>
            </a:r>
          </a:p>
          <a:p>
            <a:pPr algn="l">
              <a:lnSpc>
                <a:spcPts val="4063"/>
              </a:lnSpc>
            </a:pPr>
          </a:p>
          <a:p>
            <a:pPr algn="l">
              <a:lnSpc>
                <a:spcPts val="4063"/>
              </a:lnSpc>
            </a:pPr>
            <a:r>
              <a:rPr lang="en-US" sz="2902" b="tru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इसका सही उपयोग और सुरक्षा मापदंडों का पालन करना आवश्यक है।</a:t>
            </a:r>
          </a:p>
          <a:p>
            <a:pPr algn="l">
              <a:lnSpc>
                <a:spcPts val="4063"/>
              </a:lnSpc>
            </a:pPr>
          </a:p>
          <a:p>
            <a:pPr algn="l">
              <a:lnSpc>
                <a:spcPts val="4063"/>
              </a:lnSpc>
            </a:pPr>
            <a:r>
              <a:rPr lang="en-US" sz="2902" b="tru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दक्षता और सावधानी दोनों इसमें महत्वपूर्ण भूमिका निभाते हैं।</a:t>
            </a:r>
          </a:p>
          <a:p>
            <a:pPr algn="l">
              <a:lnSpc>
                <a:spcPts val="4063"/>
              </a:lnSpc>
            </a:pPr>
          </a:p>
        </p:txBody>
      </p:sp>
      <p:grpSp>
        <p:nvGrpSpPr>
          <p:cNvPr name="Group 7" id="7"/>
          <p:cNvGrpSpPr/>
          <p:nvPr/>
        </p:nvGrpSpPr>
        <p:grpSpPr>
          <a:xfrm rot="0">
            <a:off x="12104104" y="2232387"/>
            <a:ext cx="8953115" cy="6083066"/>
            <a:chOff x="0" y="0"/>
            <a:chExt cx="2345661" cy="159372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345661" cy="1593725"/>
            </a:xfrm>
            <a:custGeom>
              <a:avLst/>
              <a:gdLst/>
              <a:ahLst/>
              <a:cxnLst/>
              <a:rect r="r" b="b" t="t" l="l"/>
              <a:pathLst>
                <a:path h="1593725" w="2345661">
                  <a:moveTo>
                    <a:pt x="0" y="0"/>
                  </a:moveTo>
                  <a:lnTo>
                    <a:pt x="2345661" y="0"/>
                  </a:lnTo>
                  <a:lnTo>
                    <a:pt x="2345661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2"/>
              <a:stretch>
                <a:fillRect l="-957" t="0" r="-957" b="0"/>
              </a:stretch>
            </a:blipFill>
          </p:spPr>
        </p:sp>
      </p:grpSp>
    </p:spTree>
  </p:cSld>
  <p:clrMapOvr>
    <a:masterClrMapping/>
  </p:clrMapOvr>
  <p:transition spd="slow">
    <p:push dir="l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DAGquTwOK0U</dc:identifier>
  <dcterms:modified xsi:type="dcterms:W3CDTF">2011-08-01T06:04:30Z</dcterms:modified>
  <cp:revision>1</cp:revision>
  <dc:title>Gas Cutting Blow Pipe</dc:title>
</cp:coreProperties>
</file>